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handoutMasterIdLst>
    <p:handoutMasterId r:id="rId22"/>
  </p:handoutMasterIdLst>
  <p:sldIdLst>
    <p:sldId id="303" r:id="rId2"/>
    <p:sldId id="566" r:id="rId3"/>
    <p:sldId id="565" r:id="rId4"/>
    <p:sldId id="567" r:id="rId5"/>
    <p:sldId id="551" r:id="rId6"/>
    <p:sldId id="568" r:id="rId7"/>
    <p:sldId id="569" r:id="rId8"/>
    <p:sldId id="570" r:id="rId9"/>
    <p:sldId id="571" r:id="rId10"/>
    <p:sldId id="557" r:id="rId11"/>
    <p:sldId id="560" r:id="rId12"/>
    <p:sldId id="572" r:id="rId13"/>
    <p:sldId id="487" r:id="rId14"/>
    <p:sldId id="319" r:id="rId15"/>
    <p:sldId id="346" r:id="rId16"/>
    <p:sldId id="573" r:id="rId17"/>
    <p:sldId id="574" r:id="rId18"/>
    <p:sldId id="575" r:id="rId19"/>
    <p:sldId id="561" r:id="rId2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8"/>
    <p:restoredTop sz="75306"/>
  </p:normalViewPr>
  <p:slideViewPr>
    <p:cSldViewPr snapToGrid="0" snapToObjects="1">
      <p:cViewPr varScale="1">
        <p:scale>
          <a:sx n="95" d="100"/>
          <a:sy n="95" d="100"/>
        </p:scale>
        <p:origin x="2160"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9/11/23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9/11/23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Let’s talk about Quarto. Quarto lets you write computational documents. These are documents that contain human readable content and computer code. We will use Quarto in this session and we encourage you to always use it in your future work when you do anything in R. d</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Quarto documents can be marked in ways that promote readability with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888429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Analysis pipeline includes importing data, cleaning or tidying it, after which you can visualize and model it to gain insights into the data. Finally, you need to communicate these insights. One of the reasons we use the Post IDE and Quarto is because they provide a lot of tools to make every one of these steps easier. </a:t>
            </a:r>
          </a:p>
          <a:p>
            <a:endParaRPr lang="en-US" dirty="0"/>
          </a:p>
          <a:p>
            <a:r>
              <a:rPr lang="en-US" dirty="0"/>
              <a:t>The first step in the data analysis pipeline is to import the data into the R environment. Data can be in the form of Excel or CSV files, or they can come from online resources. For today, we’ll focus on getting data from </a:t>
            </a:r>
            <a:r>
              <a:rPr lang="en-US" dirty="0" err="1"/>
              <a:t>REDCap</a:t>
            </a:r>
            <a:r>
              <a:rPr lang="en-US" dirty="0"/>
              <a:t> into R. </a:t>
            </a:r>
          </a:p>
        </p:txBody>
      </p:sp>
      <p:sp>
        <p:nvSpPr>
          <p:cNvPr id="4" name="Slide Number Placeholder 3"/>
          <p:cNvSpPr>
            <a:spLocks noGrp="1"/>
          </p:cNvSpPr>
          <p:nvPr>
            <p:ph type="sldNum" sz="quarter" idx="5"/>
          </p:nvPr>
        </p:nvSpPr>
        <p:spPr/>
        <p:txBody>
          <a:bodyPr/>
          <a:lstStyle/>
          <a:p>
            <a:fld id="{1FCC21F6-288D-5A4B-ACA3-285287681776}" type="slidenum">
              <a:rPr lang="en-US" smtClean="0"/>
              <a:t>13</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Much of R’s functionality comes in open source packages. Two of these packages we’ll discuss in some detail today are the </a:t>
            </a:r>
            <a:r>
              <a:rPr lang="en-US" baseline="0" dirty="0" err="1"/>
              <a:t>REDCapR</a:t>
            </a:r>
            <a:r>
              <a:rPr lang="en-US" baseline="0" dirty="0"/>
              <a:t> and the </a:t>
            </a:r>
            <a:r>
              <a:rPr lang="en-US" baseline="0" dirty="0" err="1"/>
              <a:t>REDCapTidieR</a:t>
            </a:r>
            <a:r>
              <a:rPr lang="en-US" baseline="0" dirty="0"/>
              <a:t> packages. </a:t>
            </a:r>
          </a:p>
          <a:p>
            <a:endParaRPr lang="en-US" baseline="0" dirty="0"/>
          </a:p>
          <a:p>
            <a:r>
              <a:rPr lang="en-US" baseline="0" dirty="0"/>
              <a:t>When you download the </a:t>
            </a:r>
            <a:r>
              <a:rPr lang="en-US" baseline="0" dirty="0" err="1"/>
              <a:t>REDCapR</a:t>
            </a:r>
            <a:r>
              <a:rPr lang="en-US" baseline="0" dirty="0"/>
              <a:t> package, what you get are functions, documentation, and sometimes data. </a:t>
            </a:r>
          </a:p>
          <a:p>
            <a:endParaRPr lang="en-US" baseline="0" dirty="0"/>
          </a:p>
          <a:p>
            <a:r>
              <a:rPr lang="en-US" baseline="0" dirty="0"/>
              <a:t>Fortunately, installing packages is super easy, with the command </a:t>
            </a:r>
            <a:r>
              <a:rPr lang="en-US" b="1" baseline="0" dirty="0" err="1"/>
              <a:t>install.packages</a:t>
            </a:r>
            <a:r>
              <a:rPr lang="en-US" baseline="0" dirty="0"/>
              <a:t>. So let’s say you want to install a package named “</a:t>
            </a:r>
            <a:r>
              <a:rPr lang="en-US" baseline="0" dirty="0" err="1"/>
              <a:t>REDCapR</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REDCapR</a:t>
            </a:r>
            <a:r>
              <a:rPr lang="en-US" b="0" baseline="0" dirty="0"/>
              <a:t>” package, you type library(“</a:t>
            </a:r>
            <a:r>
              <a:rPr lang="en-US" b="0" baseline="0" dirty="0" err="1"/>
              <a:t>REDCapR</a:t>
            </a:r>
            <a:r>
              <a:rPr lang="en-US" b="0" baseline="0" dirty="0"/>
              <a:t>”). And in fact, library(</a:t>
            </a:r>
            <a:r>
              <a:rPr lang="en-US" b="0" baseline="0" dirty="0" err="1"/>
              <a:t>REDCapR</a:t>
            </a:r>
            <a:r>
              <a:rPr lang="en-US" b="0" baseline="0" dirty="0"/>
              <a:t>) was the very first line of code in the code chunk you just ran.</a:t>
            </a:r>
          </a:p>
          <a:p>
            <a:endParaRPr lang="en-US" b="0" baseline="0" dirty="0"/>
          </a:p>
          <a:p>
            <a:r>
              <a:rPr lang="en-US" b="0" baseline="0" dirty="0"/>
              <a:t>Packages remain loaded until you quit R. So every time you start a new R session you have to load each package that you want to use again.</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next line of code in that chunk. It reads, …</a:t>
            </a:r>
          </a:p>
          <a:p>
            <a:endParaRPr lang="en-US" dirty="0"/>
          </a:p>
          <a:p>
            <a:r>
              <a:rPr lang="en-US" dirty="0"/>
              <a:t>There is a lot of R going on in the second line of code. But at a high level, there’s an object named “creds” that receives the output of a function called “</a:t>
            </a:r>
            <a:r>
              <a:rPr lang="en-US" dirty="0" err="1"/>
              <a:t>retrieve_credential_local</a:t>
            </a:r>
            <a:r>
              <a:rPr lang="en-US" dirty="0"/>
              <a:t>”. This function looks at a special CSV file with </a:t>
            </a:r>
            <a:r>
              <a:rPr lang="en-US" dirty="0" err="1"/>
              <a:t>REDCap</a:t>
            </a:r>
            <a:r>
              <a:rPr lang="en-US" dirty="0"/>
              <a:t> credentials, and need a </a:t>
            </a:r>
            <a:r>
              <a:rPr lang="en-US" dirty="0" err="1"/>
              <a:t>REDCap</a:t>
            </a:r>
            <a:r>
              <a:rPr lang="en-US" dirty="0"/>
              <a:t> project ID, and then returns some information.</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 little bit closer at what happens here. First, we have a </a:t>
            </a:r>
            <a:r>
              <a:rPr lang="en-US" i="1" dirty="0"/>
              <a:t>function. </a:t>
            </a:r>
            <a:r>
              <a:rPr lang="en-US" i="0" dirty="0"/>
              <a:t>Functions take one or more inputs and they return an output. </a:t>
            </a:r>
          </a:p>
          <a:p>
            <a:endParaRPr lang="en-US" i="0" dirty="0"/>
          </a:p>
          <a:p>
            <a:r>
              <a:rPr lang="en-US" i="0" dirty="0"/>
              <a:t>** The inputs are called arguments and go into parentheses.</a:t>
            </a:r>
          </a:p>
          <a:p>
            <a:endParaRPr lang="en-US" i="0" dirty="0"/>
          </a:p>
          <a:p>
            <a:r>
              <a:rPr lang="en-US" i="0" dirty="0"/>
              <a:t>** You can capture the output in an object,</a:t>
            </a:r>
          </a:p>
          <a:p>
            <a:endParaRPr lang="en-US" i="0" dirty="0"/>
          </a:p>
          <a:p>
            <a:r>
              <a:rPr lang="en-US" i="0" dirty="0"/>
              <a:t>** using the assignment operator. This is a smaller than sign followed by a minus or dash and looks a little like an arrow pointing left. This is very similar to having a single equals sign, but one of the quirks of R is that they use this arrow sort of assignment operator. People pronounce this operator as “gets” as in creds ”gets” </a:t>
            </a:r>
            <a:r>
              <a:rPr lang="en-US" i="0" dirty="0" err="1"/>
              <a:t>retrieve_credential_local</a:t>
            </a:r>
            <a:r>
              <a:rPr lang="en-US" i="0" dirty="0"/>
              <a:t> of filename and </a:t>
            </a:r>
            <a:r>
              <a:rPr lang="en-US" i="0" dirty="0" err="1"/>
              <a:t>pid</a:t>
            </a:r>
            <a:r>
              <a:rPr lang="en-US" i="0" dirty="0"/>
              <a:t>.</a:t>
            </a:r>
          </a:p>
          <a:p>
            <a:endParaRPr lang="en-US" i="0" dirty="0"/>
          </a:p>
          <a:p>
            <a:endParaRPr lang="en-US" i="1" dirty="0"/>
          </a:p>
          <a:p>
            <a:r>
              <a:rPr lang="en-US" dirty="0"/>
              <a:t>There is a lot of R going on in the second line of code.</a:t>
            </a:r>
          </a:p>
          <a:p>
            <a:endParaRPr lang="en-US" dirty="0"/>
          </a:p>
          <a:p>
            <a:r>
              <a:rPr lang="en-US" dirty="0"/>
              <a:t>…</a:t>
            </a:r>
          </a:p>
          <a:p>
            <a:endParaRPr lang="en-US" dirty="0"/>
          </a:p>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489105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next line. This says, </a:t>
            </a:r>
            <a:r>
              <a:rPr lang="en-US" dirty="0" err="1"/>
              <a:t>uri</a:t>
            </a:r>
            <a:r>
              <a:rPr lang="en-US" dirty="0"/>
              <a:t> &lt;- creds $ </a:t>
            </a:r>
            <a:r>
              <a:rPr lang="en-US" dirty="0" err="1"/>
              <a:t>redcap_uri</a:t>
            </a:r>
            <a:endParaRPr lang="en-US" dirty="0"/>
          </a:p>
          <a:p>
            <a:endParaRPr lang="en-US" dirty="0"/>
          </a:p>
          <a:p>
            <a:r>
              <a:rPr lang="en-US" dirty="0"/>
              <a:t>The creds object which we just made in the previous command is a *list*. A list is an object that contains other objects. In this case, creds contains the following elements: </a:t>
            </a:r>
            <a:r>
              <a:rPr lang="en-US" dirty="0" err="1"/>
              <a:t>redcap_uri</a:t>
            </a:r>
            <a:r>
              <a:rPr lang="en-US" dirty="0"/>
              <a:t>, username, </a:t>
            </a:r>
            <a:r>
              <a:rPr lang="en-US" dirty="0" err="1"/>
              <a:t>project_id</a:t>
            </a:r>
            <a:r>
              <a:rPr lang="en-US" dirty="0"/>
              <a:t>, token, and comment. </a:t>
            </a:r>
          </a:p>
          <a:p>
            <a:endParaRPr lang="en-US" dirty="0"/>
          </a:p>
          <a:p>
            <a:r>
              <a:rPr lang="en-US" dirty="0"/>
              <a:t>The $ operator extracts an element from a list. In this case we’re extracting the </a:t>
            </a:r>
            <a:r>
              <a:rPr lang="en-US" dirty="0" err="1"/>
              <a:t>redcap_uri</a:t>
            </a:r>
            <a:r>
              <a:rPr lang="en-US" dirty="0"/>
              <a:t> element and then we’re storing it as an object named ‘</a:t>
            </a:r>
            <a:r>
              <a:rPr lang="en-US" dirty="0" err="1"/>
              <a:t>uri</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301621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884007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this is your 5 minute intro to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we looked at Quarto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468409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361890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i="1" dirty="0">
                <a:effectLst/>
              </a:rPr>
              <a:t>but don't necessarily have in-depth knowledge about complex databases with repeated and longitudinal instruments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i="1" dirty="0">
                <a:effectLst/>
              </a:rPr>
              <a:t>but aren't necessarily an expert in using it to clean, visualize, or model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i="1" dirty="0">
                <a:effectLst/>
              </a:rPr>
              <a:t>or at least aren't opposed to meeting them!</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36577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using Posit Cloud today. Posit Cloud is a web version of the RStudio IDE, and we’ve set up a Posit Cloud environment specifically for this session so you don’t have to download or install anything on your computer. </a:t>
            </a:r>
          </a:p>
          <a:p>
            <a:endParaRPr lang="en-US" dirty="0"/>
          </a:p>
          <a:p>
            <a:r>
              <a:rPr lang="en-US" dirty="0"/>
              <a:t>However after the course we highly recommend you download the RStudio IDE from the Posit website.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in or sign up if you don’t have an account.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785257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out the left sidebar so you have more real estate on the screen</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799163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you’re done, consider getting up and help out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21022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the RStudio or Posit IDE. Here is what it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probably won’t use the console much today.</a:t>
            </a:r>
          </a:p>
          <a:p>
            <a:endParaRPr lang="en-US" baseline="0" dirty="0"/>
          </a:p>
          <a:p>
            <a:r>
              <a:rPr lang="en-US" baseline="0" dirty="0"/>
              <a:t>The pane I have labeled “Files and other stuff” has a couple of tabs. The most important one for today is the “Files,” and you’ve already explored that. But here’s also where help pages for R commands will show.</a:t>
            </a:r>
          </a:p>
          <a:p>
            <a:endParaRPr lang="en-US" baseline="0" dirty="0"/>
          </a:p>
          <a:p>
            <a:r>
              <a:rPr lang="en-US" i="1" baseline="0" dirty="0"/>
              <a:t>Now redo the exercise and run the code chunks.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24451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6600" b="1" dirty="0"/>
              <a:t>Welcome!</a:t>
            </a:r>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dirty="0" err="1"/>
              <a:t>REDCapCon</a:t>
            </a:r>
            <a:r>
              <a:rPr lang="en-US" sz="2800" dirty="0"/>
              <a:t>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pic>
        <p:nvPicPr>
          <p:cNvPr id="2" name="Picture 1">
            <a:extLst>
              <a:ext uri="{FF2B5EF4-FFF2-40B4-BE49-F238E27FC236}">
                <a16:creationId xmlns:a16="http://schemas.microsoft.com/office/drawing/2014/main" id="{F81DFE49-F042-DDDD-19E0-B7A8D3C36D66}"/>
              </a:ext>
            </a:extLst>
          </p:cNvPr>
          <p:cNvPicPr>
            <a:picLocks noChangeAspect="1"/>
          </p:cNvPicPr>
          <p:nvPr/>
        </p:nvPicPr>
        <p:blipFill>
          <a:blip r:embed="rId4"/>
          <a:stretch>
            <a:fillRect/>
          </a:stretch>
        </p:blipFill>
        <p:spPr>
          <a:xfrm>
            <a:off x="4471514" y="1711515"/>
            <a:ext cx="3413701" cy="3765415"/>
          </a:xfrm>
          <a:prstGeom prst="rect">
            <a:avLst/>
          </a:prstGeom>
        </p:spPr>
      </p:pic>
    </p:spTree>
    <p:extLst>
      <p:ext uri="{BB962C8B-B14F-4D97-AF65-F5344CB8AC3E}">
        <p14:creationId xmlns:p14="http://schemas.microsoft.com/office/powerpoint/2010/main" val="1686179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545771" y="1640046"/>
            <a:ext cx="3658865" cy="1376686"/>
            <a:chOff x="1831585" y="1574731"/>
            <a:chExt cx="2805176"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648738"/>
              <a:ext cx="191676" cy="107721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545771" y="3256868"/>
            <a:ext cx="3658865" cy="1775630"/>
            <a:chOff x="1831585" y="2905227"/>
            <a:chExt cx="2806994" cy="1775630"/>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2911701"/>
              <a:ext cx="1955868" cy="1384995"/>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 formatting)</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7756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545771" y="5182763"/>
            <a:ext cx="3658865" cy="1077218"/>
            <a:chOff x="1852003" y="4890053"/>
            <a:chExt cx="2786576" cy="1077218"/>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4227" y="5151766"/>
              <a:ext cx="184352" cy="74455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9" cy="1077218"/>
              <a:chOff x="5011307" y="441228"/>
              <a:chExt cx="2365217"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7"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5" name="Picture 4">
            <a:extLst>
              <a:ext uri="{FF2B5EF4-FFF2-40B4-BE49-F238E27FC236}">
                <a16:creationId xmlns:a16="http://schemas.microsoft.com/office/drawing/2014/main" id="{43190A32-9492-C3C4-088C-2B3027813139}"/>
              </a:ext>
            </a:extLst>
          </p:cNvPr>
          <p:cNvPicPr>
            <a:picLocks noChangeAspect="1"/>
          </p:cNvPicPr>
          <p:nvPr/>
        </p:nvPicPr>
        <p:blipFill rotWithShape="1">
          <a:blip r:embed="rId3"/>
          <a:srcRect b="21171"/>
          <a:stretch/>
        </p:blipFill>
        <p:spPr>
          <a:xfrm>
            <a:off x="5267347" y="1535305"/>
            <a:ext cx="5829300" cy="4865496"/>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5 Minute Intro to R</a:t>
            </a:r>
          </a:p>
        </p:txBody>
      </p:sp>
    </p:spTree>
    <p:extLst>
      <p:ext uri="{BB962C8B-B14F-4D97-AF65-F5344CB8AC3E}">
        <p14:creationId xmlns:p14="http://schemas.microsoft.com/office/powerpoint/2010/main" val="4063259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2" name="Rectangle 1">
            <a:extLst>
              <a:ext uri="{FF2B5EF4-FFF2-40B4-BE49-F238E27FC236}">
                <a16:creationId xmlns:a16="http://schemas.microsoft.com/office/drawing/2014/main" id="{4ED914AB-DB7F-BE5F-53E8-F8F5E94D41DB}"/>
              </a:ext>
            </a:extLst>
          </p:cNvPr>
          <p:cNvSpPr/>
          <p:nvPr/>
        </p:nvSpPr>
        <p:spPr>
          <a:xfrm>
            <a:off x="590069" y="3351740"/>
            <a:ext cx="1226856"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1158913" y="1986174"/>
            <a:ext cx="2339102" cy="707886"/>
          </a:xfrm>
          <a:prstGeom prst="rect">
            <a:avLst/>
          </a:prstGeom>
        </p:spPr>
        <p:txBody>
          <a:bodyPr wrap="none">
            <a:spAutoFit/>
          </a:bodyPr>
          <a:lstStyle/>
          <a:p>
            <a:r>
              <a:rPr lang="en-US" sz="4000" dirty="0" err="1">
                <a:solidFill>
                  <a:schemeClr val="accent2"/>
                </a:solidFill>
                <a:latin typeface="Monaco" charset="0"/>
              </a:rPr>
              <a:t>REDCapR</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REDCapR</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REDCapR</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4313" y="3507699"/>
            <a:ext cx="11591960"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creds</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retrieve_credential_local</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pid</a:t>
              </a:r>
              <a:r>
                <a:rPr lang="en-US" sz="2800" dirty="0">
                  <a:latin typeface="Monaco" charset="0"/>
                  <a:ea typeface="Monaco" charset="0"/>
                  <a:cs typeface="Monaco" charset="0"/>
                </a:rPr>
                <a:t>)</a:t>
              </a:r>
            </a:p>
          </p:txBody>
        </p:sp>
      </p:grpSp>
      <p:sp>
        <p:nvSpPr>
          <p:cNvPr id="13" name="Rectangle 12"/>
          <p:cNvSpPr/>
          <p:nvPr/>
        </p:nvSpPr>
        <p:spPr>
          <a:xfrm>
            <a:off x="0" y="740977"/>
            <a:ext cx="12192000" cy="830997"/>
          </a:xfrm>
          <a:prstGeom prst="rect">
            <a:avLst/>
          </a:prstGeom>
        </p:spPr>
        <p:txBody>
          <a:bodyPr wrap="square">
            <a:spAutoFit/>
          </a:bodyPr>
          <a:lstStyle/>
          <a:p>
            <a:pPr algn="ctr"/>
            <a:r>
              <a:rPr lang="en-US" sz="4800" dirty="0" err="1">
                <a:latin typeface="Monaco" charset="0"/>
                <a:ea typeface="Monaco" charset="0"/>
                <a:cs typeface="Monaco" charset="0"/>
              </a:rPr>
              <a:t>retrieve_credential_local</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678224" y="4750539"/>
            <a:ext cx="9037190" cy="1679292"/>
            <a:chOff x="718885" y="4360794"/>
            <a:chExt cx="9037190" cy="1679292"/>
          </a:xfrm>
        </p:grpSpPr>
        <p:grpSp>
          <p:nvGrpSpPr>
            <p:cNvPr id="20" name="Group 19"/>
            <p:cNvGrpSpPr/>
            <p:nvPr/>
          </p:nvGrpSpPr>
          <p:grpSpPr>
            <a:xfrm>
              <a:off x="8744665" y="4706756"/>
              <a:ext cx="1011410" cy="1020522"/>
              <a:chOff x="8744665" y="4706756"/>
              <a:chExt cx="1011410" cy="1020522"/>
            </a:xfrm>
          </p:grpSpPr>
          <p:pic>
            <p:nvPicPr>
              <p:cNvPr id="14" name="Picture 13"/>
              <p:cNvPicPr>
                <a:picLocks noChangeAspect="1"/>
              </p:cNvPicPr>
              <p:nvPr/>
            </p:nvPicPr>
            <p:blipFill>
              <a:blip r:embed="rId3"/>
              <a:stretch>
                <a:fillRect/>
              </a:stretch>
            </p:blipFill>
            <p:spPr>
              <a:xfrm>
                <a:off x="8744665" y="4706756"/>
                <a:ext cx="1011410" cy="1020522"/>
              </a:xfrm>
              <a:prstGeom prst="rect">
                <a:avLst/>
              </a:prstGeom>
            </p:spPr>
          </p:pic>
          <p:sp>
            <p:nvSpPr>
              <p:cNvPr id="15" name="TextBox 14"/>
              <p:cNvSpPr txBox="1"/>
              <p:nvPr/>
            </p:nvSpPr>
            <p:spPr>
              <a:xfrm>
                <a:off x="8891486" y="4922826"/>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r="71289"/>
            <a:stretch/>
          </p:blipFill>
          <p:spPr>
            <a:xfrm>
              <a:off x="718885" y="4360794"/>
              <a:ext cx="821964" cy="1679292"/>
            </a:xfrm>
            <a:prstGeom prst="rect">
              <a:avLst/>
            </a:prstGeom>
          </p:spPr>
        </p:pic>
      </p:grpSp>
      <p:pic>
        <p:nvPicPr>
          <p:cNvPr id="3" name="Picture 2">
            <a:extLst>
              <a:ext uri="{FF2B5EF4-FFF2-40B4-BE49-F238E27FC236}">
                <a16:creationId xmlns:a16="http://schemas.microsoft.com/office/drawing/2014/main" id="{64586409-CC9D-B1E5-2413-62266D197B63}"/>
              </a:ext>
            </a:extLst>
          </p:cNvPr>
          <p:cNvPicPr>
            <a:picLocks noChangeAspect="1"/>
          </p:cNvPicPr>
          <p:nvPr/>
        </p:nvPicPr>
        <p:blipFill>
          <a:blip r:embed="rId5"/>
          <a:stretch>
            <a:fillRect/>
          </a:stretch>
        </p:blipFill>
        <p:spPr>
          <a:xfrm>
            <a:off x="10358917" y="5089573"/>
            <a:ext cx="821964" cy="1061704"/>
          </a:xfrm>
          <a:prstGeom prst="rect">
            <a:avLst/>
          </a:prstGeom>
        </p:spPr>
      </p:pic>
      <p:sp>
        <p:nvSpPr>
          <p:cNvPr id="4" name="Left Arrow 3">
            <a:extLst>
              <a:ext uri="{FF2B5EF4-FFF2-40B4-BE49-F238E27FC236}">
                <a16:creationId xmlns:a16="http://schemas.microsoft.com/office/drawing/2014/main" id="{7EA994DA-F75E-36AE-D9BD-556FF5718A75}"/>
              </a:ext>
            </a:extLst>
          </p:cNvPr>
          <p:cNvSpPr/>
          <p:nvPr/>
        </p:nvSpPr>
        <p:spPr>
          <a:xfrm>
            <a:off x="1914525" y="5429250"/>
            <a:ext cx="6272213"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2170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4313" y="3507699"/>
            <a:ext cx="11591960"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creds</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retrieve_credential_local</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pid</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AF550021-523B-E16A-17B9-047E1FE6E9FA}"/>
              </a:ext>
            </a:extLst>
          </p:cNvPr>
          <p:cNvGrpSpPr/>
          <p:nvPr/>
        </p:nvGrpSpPr>
        <p:grpSpPr>
          <a:xfrm>
            <a:off x="5226053" y="1907265"/>
            <a:ext cx="2365216" cy="1692771"/>
            <a:chOff x="1322364" y="4528478"/>
            <a:chExt cx="1503814" cy="1301318"/>
          </a:xfrm>
        </p:grpSpPr>
        <p:sp>
          <p:nvSpPr>
            <p:cNvPr id="10" name="Rounded Rectangular Callout 9">
              <a:extLst>
                <a:ext uri="{FF2B5EF4-FFF2-40B4-BE49-F238E27FC236}">
                  <a16:creationId xmlns:a16="http://schemas.microsoft.com/office/drawing/2014/main" id="{6D0AB88A-3513-F127-3942-57F7CC271E5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C9759E2-35BB-6BDE-359A-C27F599F8BD9}"/>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4EDBFB33-9977-9397-0591-635D1AFAFB44}"/>
              </a:ext>
            </a:extLst>
          </p:cNvPr>
          <p:cNvGrpSpPr/>
          <p:nvPr/>
        </p:nvGrpSpPr>
        <p:grpSpPr>
          <a:xfrm>
            <a:off x="7871281" y="1907264"/>
            <a:ext cx="3693190" cy="1692772"/>
            <a:chOff x="1322364" y="4528478"/>
            <a:chExt cx="1503814" cy="1301319"/>
          </a:xfrm>
        </p:grpSpPr>
        <p:sp>
          <p:nvSpPr>
            <p:cNvPr id="17" name="Rounded Rectangular Callout 16">
              <a:extLst>
                <a:ext uri="{FF2B5EF4-FFF2-40B4-BE49-F238E27FC236}">
                  <a16:creationId xmlns:a16="http://schemas.microsoft.com/office/drawing/2014/main" id="{EA39A982-C3EC-358B-62DF-F52ACA25BBEE}"/>
                </a:ext>
              </a:extLst>
            </p:cNvPr>
            <p:cNvSpPr/>
            <p:nvPr/>
          </p:nvSpPr>
          <p:spPr>
            <a:xfrm>
              <a:off x="1322364" y="4703869"/>
              <a:ext cx="1503814" cy="958362"/>
            </a:xfrm>
            <a:prstGeom prst="wedgeRoundRectCallout">
              <a:avLst>
                <a:gd name="adj1" fmla="val -1277"/>
                <a:gd name="adj2" fmla="val 6931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02458D6-1E21-E133-3211-A090CEAD5050}"/>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(inputs)</a:t>
              </a:r>
            </a:p>
            <a:p>
              <a:pPr algn="ctr"/>
              <a:endParaRPr lang="en-US" dirty="0">
                <a:solidFill>
                  <a:schemeClr val="bg1"/>
                </a:solidFill>
              </a:endParaRPr>
            </a:p>
          </p:txBody>
        </p:sp>
      </p:grpSp>
      <p:sp>
        <p:nvSpPr>
          <p:cNvPr id="19" name="Rounded Rectangular Callout 18">
            <a:extLst>
              <a:ext uri="{FF2B5EF4-FFF2-40B4-BE49-F238E27FC236}">
                <a16:creationId xmlns:a16="http://schemas.microsoft.com/office/drawing/2014/main" id="{629A47E9-A7D2-5384-1719-B2B698173B6C}"/>
              </a:ext>
            </a:extLst>
          </p:cNvPr>
          <p:cNvSpPr/>
          <p:nvPr/>
        </p:nvSpPr>
        <p:spPr>
          <a:xfrm>
            <a:off x="1968398" y="4435786"/>
            <a:ext cx="6041571" cy="1246648"/>
          </a:xfrm>
          <a:prstGeom prst="wedgeRoundRectCallout">
            <a:avLst>
              <a:gd name="adj1" fmla="val -45022"/>
              <a:gd name="adj2" fmla="val -9250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BF1C28C-7405-9E6C-B73D-2C5EBEC66C95}"/>
              </a:ext>
            </a:extLst>
          </p:cNvPr>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24" name="Group 23">
            <a:extLst>
              <a:ext uri="{FF2B5EF4-FFF2-40B4-BE49-F238E27FC236}">
                <a16:creationId xmlns:a16="http://schemas.microsoft.com/office/drawing/2014/main" id="{191E4B0F-5A5B-6971-4831-30356B7AB821}"/>
              </a:ext>
            </a:extLst>
          </p:cNvPr>
          <p:cNvGrpSpPr/>
          <p:nvPr/>
        </p:nvGrpSpPr>
        <p:grpSpPr>
          <a:xfrm>
            <a:off x="1968398" y="1876487"/>
            <a:ext cx="2365216" cy="1754326"/>
            <a:chOff x="1968398" y="1876487"/>
            <a:chExt cx="2365216" cy="1754326"/>
          </a:xfrm>
        </p:grpSpPr>
        <p:sp>
          <p:nvSpPr>
            <p:cNvPr id="25" name="Rounded Rectangular Callout 24">
              <a:extLst>
                <a:ext uri="{FF2B5EF4-FFF2-40B4-BE49-F238E27FC236}">
                  <a16:creationId xmlns:a16="http://schemas.microsoft.com/office/drawing/2014/main" id="{FEBE894A-645D-446D-3590-B5E69FB46375}"/>
                </a:ext>
              </a:extLst>
            </p:cNvPr>
            <p:cNvSpPr/>
            <p:nvPr/>
          </p:nvSpPr>
          <p:spPr>
            <a:xfrm>
              <a:off x="1968398" y="2135413"/>
              <a:ext cx="2365216" cy="1246649"/>
            </a:xfrm>
            <a:prstGeom prst="wedgeRoundRectCallout">
              <a:avLst>
                <a:gd name="adj1" fmla="val -75413"/>
                <a:gd name="adj2" fmla="val 7830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09D0575-237E-C732-85CA-CA97252449C4}"/>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
        <p:nvSpPr>
          <p:cNvPr id="2" name="TextBox 1">
            <a:extLst>
              <a:ext uri="{FF2B5EF4-FFF2-40B4-BE49-F238E27FC236}">
                <a16:creationId xmlns:a16="http://schemas.microsoft.com/office/drawing/2014/main" id="{C4D9D283-F850-86FC-BCF2-E35858EE0D81}"/>
              </a:ext>
            </a:extLst>
          </p:cNvPr>
          <p:cNvSpPr txBox="1"/>
          <p:nvPr/>
        </p:nvSpPr>
        <p:spPr>
          <a:xfrm>
            <a:off x="-3154680" y="-8001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7485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46CB8ABE-09E7-7A06-B32D-86EDC9BAF0E9}"/>
              </a:ext>
            </a:extLst>
          </p:cNvPr>
          <p:cNvGraphicFramePr>
            <a:graphicFrameLocks noGrp="1"/>
          </p:cNvGraphicFramePr>
          <p:nvPr>
            <p:extLst>
              <p:ext uri="{D42A27DB-BD31-4B8C-83A1-F6EECF244321}">
                <p14:modId xmlns:p14="http://schemas.microsoft.com/office/powerpoint/2010/main" val="1140604164"/>
              </p:ext>
            </p:extLst>
          </p:nvPr>
        </p:nvGraphicFramePr>
        <p:xfrm>
          <a:off x="5715000" y="3000311"/>
          <a:ext cx="6277608" cy="3422778"/>
        </p:xfrm>
        <a:graphic>
          <a:graphicData uri="http://schemas.openxmlformats.org/drawingml/2006/table">
            <a:tbl>
              <a:tblPr firstRow="1" bandRow="1">
                <a:tableStyleId>{5C22544A-7EE6-4342-B048-85BDC9FD1C3A}</a:tableStyleId>
              </a:tblPr>
              <a:tblGrid>
                <a:gridCol w="1527493">
                  <a:extLst>
                    <a:ext uri="{9D8B030D-6E8A-4147-A177-3AD203B41FA5}">
                      <a16:colId xmlns:a16="http://schemas.microsoft.com/office/drawing/2014/main" val="4176301435"/>
                    </a:ext>
                  </a:extLst>
                </a:gridCol>
                <a:gridCol w="4750115">
                  <a:extLst>
                    <a:ext uri="{9D8B030D-6E8A-4147-A177-3AD203B41FA5}">
                      <a16:colId xmlns:a16="http://schemas.microsoft.com/office/drawing/2014/main" val="1732422232"/>
                    </a:ext>
                  </a:extLst>
                </a:gridCol>
              </a:tblGrid>
              <a:tr h="570463">
                <a:tc gridSpan="2">
                  <a:txBody>
                    <a:bodyPr/>
                    <a:lstStyle/>
                    <a:p>
                      <a:r>
                        <a:rPr lang="en-US" sz="1600" b="0" dirty="0">
                          <a:latin typeface="Monaco" pitchFamily="2" charset="77"/>
                        </a:rPr>
                        <a:t>creds</a:t>
                      </a:r>
                    </a:p>
                  </a:txBody>
                  <a:tcPr/>
                </a:tc>
                <a:tc hMerge="1">
                  <a:txBody>
                    <a:bodyPr/>
                    <a:lstStyle/>
                    <a:p>
                      <a:endParaRPr lang="en-US" dirty="0"/>
                    </a:p>
                  </a:txBody>
                  <a:tcPr/>
                </a:tc>
                <a:extLst>
                  <a:ext uri="{0D108BD9-81ED-4DB2-BD59-A6C34878D82A}">
                    <a16:rowId xmlns:a16="http://schemas.microsoft.com/office/drawing/2014/main" val="4217335341"/>
                  </a:ext>
                </a:extLst>
              </a:tr>
              <a:tr h="570463">
                <a:tc>
                  <a:txBody>
                    <a:bodyPr/>
                    <a:lstStyle/>
                    <a:p>
                      <a:r>
                        <a:rPr lang="en-US" sz="1600" b="1" dirty="0" err="1">
                          <a:latin typeface="Monaco" pitchFamily="2" charset="77"/>
                        </a:rPr>
                        <a:t>redcap_uri</a:t>
                      </a:r>
                      <a:endParaRPr lang="en-US" sz="1600" b="1" dirty="0">
                        <a:latin typeface="Monaco" pitchFamily="2" charset="77"/>
                      </a:endParaRPr>
                    </a:p>
                  </a:txBody>
                  <a:tcPr/>
                </a:tc>
                <a:tc>
                  <a:txBody>
                    <a:bodyPr/>
                    <a:lstStyle/>
                    <a:p>
                      <a:r>
                        <a:rPr lang="en-US" sz="1600" dirty="0">
                          <a:latin typeface="Monaco" pitchFamily="2" charset="77"/>
                        </a:rPr>
                        <a:t>"https://</a:t>
                      </a:r>
                      <a:r>
                        <a:rPr lang="en-US" sz="1600" dirty="0" err="1">
                          <a:latin typeface="Monaco" pitchFamily="2" charset="77"/>
                        </a:rPr>
                        <a:t>redcap.chop.edu</a:t>
                      </a:r>
                      <a:r>
                        <a:rPr lang="en-US" sz="1600" dirty="0">
                          <a:latin typeface="Monaco" pitchFamily="2" charset="77"/>
                        </a:rPr>
                        <a:t>/</a:t>
                      </a:r>
                      <a:r>
                        <a:rPr lang="en-US" sz="1600" dirty="0" err="1">
                          <a:latin typeface="Monaco" pitchFamily="2" charset="77"/>
                        </a:rPr>
                        <a:t>api</a:t>
                      </a:r>
                      <a:r>
                        <a:rPr lang="en-US" sz="1600" dirty="0">
                          <a:latin typeface="Monaco" pitchFamily="2" charset="77"/>
                        </a:rPr>
                        <a:t>/"</a:t>
                      </a:r>
                    </a:p>
                  </a:txBody>
                  <a:tcPr/>
                </a:tc>
                <a:extLst>
                  <a:ext uri="{0D108BD9-81ED-4DB2-BD59-A6C34878D82A}">
                    <a16:rowId xmlns:a16="http://schemas.microsoft.com/office/drawing/2014/main" val="2655366854"/>
                  </a:ext>
                </a:extLst>
              </a:tr>
              <a:tr h="570463">
                <a:tc>
                  <a:txBody>
                    <a:bodyPr/>
                    <a:lstStyle/>
                    <a:p>
                      <a:r>
                        <a:rPr lang="en-US" sz="1600" b="1" dirty="0">
                          <a:latin typeface="Monaco" pitchFamily="2" charset="77"/>
                        </a:rPr>
                        <a:t>username</a:t>
                      </a:r>
                    </a:p>
                  </a:txBody>
                  <a:tcPr/>
                </a:tc>
                <a:tc>
                  <a:txBody>
                    <a:bodyPr/>
                    <a:lstStyle/>
                    <a:p>
                      <a:r>
                        <a:rPr lang="en-US" sz="1600" dirty="0">
                          <a:latin typeface="Monaco" pitchFamily="2" charset="77"/>
                        </a:rPr>
                        <a:t>"</a:t>
                      </a:r>
                      <a:r>
                        <a:rPr lang="en-US" sz="1600" dirty="0" err="1">
                          <a:latin typeface="Monaco" pitchFamily="2" charset="77"/>
                        </a:rPr>
                        <a:t>myusername</a:t>
                      </a:r>
                      <a:r>
                        <a:rPr lang="en-US" sz="1600" dirty="0">
                          <a:latin typeface="Monaco" pitchFamily="2" charset="77"/>
                        </a:rPr>
                        <a:t>"</a:t>
                      </a:r>
                    </a:p>
                  </a:txBody>
                  <a:tcPr/>
                </a:tc>
                <a:extLst>
                  <a:ext uri="{0D108BD9-81ED-4DB2-BD59-A6C34878D82A}">
                    <a16:rowId xmlns:a16="http://schemas.microsoft.com/office/drawing/2014/main" val="2113170315"/>
                  </a:ext>
                </a:extLst>
              </a:tr>
              <a:tr h="570463">
                <a:tc>
                  <a:txBody>
                    <a:bodyPr/>
                    <a:lstStyle/>
                    <a:p>
                      <a:r>
                        <a:rPr lang="en-US" sz="1600" b="1" dirty="0" err="1">
                          <a:latin typeface="Monaco" pitchFamily="2" charset="77"/>
                        </a:rPr>
                        <a:t>project_id</a:t>
                      </a:r>
                      <a:endParaRPr lang="en-US" sz="1600" b="1" dirty="0">
                        <a:latin typeface="Monaco" pitchFamily="2" charset="77"/>
                      </a:endParaRPr>
                    </a:p>
                  </a:txBody>
                  <a:tcPr/>
                </a:tc>
                <a:tc>
                  <a:txBody>
                    <a:bodyPr/>
                    <a:lstStyle/>
                    <a:p>
                      <a:r>
                        <a:rPr lang="en-US" sz="1600" dirty="0">
                          <a:latin typeface="Monaco" pitchFamily="2" charset="77"/>
                        </a:rPr>
                        <a:t>1</a:t>
                      </a:r>
                    </a:p>
                  </a:txBody>
                  <a:tcPr/>
                </a:tc>
                <a:extLst>
                  <a:ext uri="{0D108BD9-81ED-4DB2-BD59-A6C34878D82A}">
                    <a16:rowId xmlns:a16="http://schemas.microsoft.com/office/drawing/2014/main" val="2237349453"/>
                  </a:ext>
                </a:extLst>
              </a:tr>
              <a:tr h="570463">
                <a:tc>
                  <a:txBody>
                    <a:bodyPr/>
                    <a:lstStyle/>
                    <a:p>
                      <a:r>
                        <a:rPr lang="en-US" sz="1600" b="1" dirty="0">
                          <a:latin typeface="Monaco" pitchFamily="2" charset="77"/>
                        </a:rPr>
                        <a:t>token</a:t>
                      </a:r>
                    </a:p>
                  </a:txBody>
                  <a:tcPr/>
                </a:tc>
                <a:tc>
                  <a:txBody>
                    <a:bodyPr/>
                    <a:lstStyle/>
                    <a:p>
                      <a:r>
                        <a:rPr lang="en-US" sz="1600" dirty="0">
                          <a:latin typeface="Monaco" pitchFamily="2" charset="77"/>
                        </a:rPr>
                        <a:t>"37BCFC38D45F10C47EAF4D8B97BFC32F"</a:t>
                      </a:r>
                    </a:p>
                  </a:txBody>
                  <a:tcPr/>
                </a:tc>
                <a:extLst>
                  <a:ext uri="{0D108BD9-81ED-4DB2-BD59-A6C34878D82A}">
                    <a16:rowId xmlns:a16="http://schemas.microsoft.com/office/drawing/2014/main" val="79585965"/>
                  </a:ext>
                </a:extLst>
              </a:tr>
              <a:tr h="570463">
                <a:tc>
                  <a:txBody>
                    <a:bodyPr/>
                    <a:lstStyle/>
                    <a:p>
                      <a:r>
                        <a:rPr lang="en-US" sz="1600" b="1" dirty="0">
                          <a:latin typeface="Monaco" pitchFamily="2" charset="77"/>
                        </a:rPr>
                        <a:t>comment</a:t>
                      </a:r>
                    </a:p>
                  </a:txBody>
                  <a:tcPr/>
                </a:tc>
                <a:tc>
                  <a:txBody>
                    <a:bodyPr/>
                    <a:lstStyle/>
                    <a:p>
                      <a:r>
                        <a:rPr lang="en-US" sz="1600" dirty="0">
                          <a:latin typeface="Monaco" pitchFamily="2" charset="77"/>
                        </a:rPr>
                        <a:t>CAR-T cell trials</a:t>
                      </a:r>
                    </a:p>
                  </a:txBody>
                  <a:tcPr/>
                </a:tc>
                <a:extLst>
                  <a:ext uri="{0D108BD9-81ED-4DB2-BD59-A6C34878D82A}">
                    <a16:rowId xmlns:a16="http://schemas.microsoft.com/office/drawing/2014/main" val="985111216"/>
                  </a:ext>
                </a:extLst>
              </a:tr>
            </a:tbl>
          </a:graphicData>
        </a:graphic>
      </p:graphicFrame>
      <p:graphicFrame>
        <p:nvGraphicFramePr>
          <p:cNvPr id="4" name="Table 3">
            <a:extLst>
              <a:ext uri="{FF2B5EF4-FFF2-40B4-BE49-F238E27FC236}">
                <a16:creationId xmlns:a16="http://schemas.microsoft.com/office/drawing/2014/main" id="{A82E13B5-8AA7-D110-97B2-FE7D54DA12F3}"/>
              </a:ext>
            </a:extLst>
          </p:cNvPr>
          <p:cNvGraphicFramePr>
            <a:graphicFrameLocks noGrp="1"/>
          </p:cNvGraphicFramePr>
          <p:nvPr>
            <p:extLst>
              <p:ext uri="{D42A27DB-BD31-4B8C-83A1-F6EECF244321}">
                <p14:modId xmlns:p14="http://schemas.microsoft.com/office/powerpoint/2010/main" val="776391601"/>
              </p:ext>
            </p:extLst>
          </p:nvPr>
        </p:nvGraphicFramePr>
        <p:xfrm>
          <a:off x="342900" y="4090627"/>
          <a:ext cx="3924300" cy="1193185"/>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4176301435"/>
                    </a:ext>
                  </a:extLst>
                </a:gridCol>
              </a:tblGrid>
              <a:tr h="513124">
                <a:tc>
                  <a:txBody>
                    <a:bodyPr/>
                    <a:lstStyle/>
                    <a:p>
                      <a:r>
                        <a:rPr lang="en-US" sz="1600" dirty="0" err="1">
                          <a:latin typeface="Monaco" pitchFamily="2" charset="77"/>
                        </a:rPr>
                        <a:t>uri</a:t>
                      </a:r>
                      <a:endParaRPr lang="en-US" sz="2400" dirty="0">
                        <a:latin typeface="Monaco" pitchFamily="2" charset="77"/>
                      </a:endParaRPr>
                    </a:p>
                    <a:p>
                      <a:endParaRPr lang="en-US" sz="1600" dirty="0">
                        <a:latin typeface="Monaco" pitchFamily="2" charset="77"/>
                      </a:endParaRPr>
                    </a:p>
                  </a:txBody>
                  <a:tcPr/>
                </a:tc>
                <a:extLst>
                  <a:ext uri="{0D108BD9-81ED-4DB2-BD59-A6C34878D82A}">
                    <a16:rowId xmlns:a16="http://schemas.microsoft.com/office/drawing/2014/main" val="4217335341"/>
                  </a:ext>
                </a:extLst>
              </a:tr>
              <a:tr h="6140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onaco" pitchFamily="2" charset="77"/>
                        </a:rPr>
                        <a:t>"https://</a:t>
                      </a:r>
                      <a:r>
                        <a:rPr lang="en-US" sz="1600" dirty="0" err="1">
                          <a:latin typeface="Monaco" pitchFamily="2" charset="77"/>
                        </a:rPr>
                        <a:t>redcap.chop.edu</a:t>
                      </a:r>
                      <a:r>
                        <a:rPr lang="en-US" sz="1600" dirty="0">
                          <a:latin typeface="Monaco" pitchFamily="2" charset="77"/>
                        </a:rPr>
                        <a:t>/</a:t>
                      </a:r>
                      <a:r>
                        <a:rPr lang="en-US" sz="1600" dirty="0" err="1">
                          <a:latin typeface="Monaco" pitchFamily="2" charset="77"/>
                        </a:rPr>
                        <a:t>api</a:t>
                      </a:r>
                      <a:r>
                        <a:rPr lang="en-US" sz="1600" dirty="0">
                          <a:latin typeface="Monaco" pitchFamily="2" charset="77"/>
                        </a:rPr>
                        <a:t>/"</a:t>
                      </a:r>
                    </a:p>
                    <a:p>
                      <a:endParaRPr lang="en-US" sz="1600" dirty="0">
                        <a:latin typeface="Monaco" pitchFamily="2" charset="77"/>
                      </a:endParaRPr>
                    </a:p>
                  </a:txBody>
                  <a:tcPr/>
                </a:tc>
                <a:extLst>
                  <a:ext uri="{0D108BD9-81ED-4DB2-BD59-A6C34878D82A}">
                    <a16:rowId xmlns:a16="http://schemas.microsoft.com/office/drawing/2014/main" val="2655366854"/>
                  </a:ext>
                </a:extLst>
              </a:tr>
            </a:tbl>
          </a:graphicData>
        </a:graphic>
      </p:graphicFrame>
      <p:grpSp>
        <p:nvGrpSpPr>
          <p:cNvPr id="5" name="Group 4">
            <a:extLst>
              <a:ext uri="{FF2B5EF4-FFF2-40B4-BE49-F238E27FC236}">
                <a16:creationId xmlns:a16="http://schemas.microsoft.com/office/drawing/2014/main" id="{F797767B-3916-0AD6-4C16-9BDC58988A84}"/>
              </a:ext>
            </a:extLst>
          </p:cNvPr>
          <p:cNvGrpSpPr/>
          <p:nvPr/>
        </p:nvGrpSpPr>
        <p:grpSpPr>
          <a:xfrm>
            <a:off x="3805220" y="1694251"/>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dirty="0" err="1">
                  <a:latin typeface="Monaco" charset="0"/>
                  <a:ea typeface="Monaco" charset="0"/>
                  <a:cs typeface="Monaco" charset="0"/>
                </a:rPr>
                <a:t>uri</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redcap_uri</a:t>
              </a:r>
              <a:endParaRPr lang="en-US" sz="2800" dirty="0">
                <a:latin typeface="Monaco" charset="0"/>
                <a:ea typeface="Monaco" charset="0"/>
                <a:cs typeface="Monaco" charset="0"/>
              </a:endParaRPr>
            </a:p>
          </p:txBody>
        </p:sp>
      </p:grpSp>
      <p:sp>
        <p:nvSpPr>
          <p:cNvPr id="8" name="Left Arrow 7">
            <a:extLst>
              <a:ext uri="{FF2B5EF4-FFF2-40B4-BE49-F238E27FC236}">
                <a16:creationId xmlns:a16="http://schemas.microsoft.com/office/drawing/2014/main" id="{76C8424D-F9ED-0FB3-AF27-850C2C9F9406}"/>
              </a:ext>
            </a:extLst>
          </p:cNvPr>
          <p:cNvSpPr/>
          <p:nvPr/>
        </p:nvSpPr>
        <p:spPr>
          <a:xfrm>
            <a:off x="4445000" y="4508429"/>
            <a:ext cx="1130300"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341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797767B-3916-0AD6-4C16-9BDC58988A84}"/>
              </a:ext>
            </a:extLst>
          </p:cNvPr>
          <p:cNvGrpSpPr/>
          <p:nvPr/>
        </p:nvGrpSpPr>
        <p:grpSpPr>
          <a:xfrm>
            <a:off x="2416960" y="3101340"/>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pPr algn="ctr"/>
              <a:r>
                <a:rPr lang="en-US" sz="2800" i="1" dirty="0">
                  <a:solidFill>
                    <a:srgbClr val="0070C0"/>
                  </a:solidFill>
                  <a:latin typeface="Monaco" charset="0"/>
                  <a:ea typeface="Monaco" charset="0"/>
                  <a:cs typeface="Monaco" charset="0"/>
                </a:rPr>
                <a:t> </a:t>
              </a:r>
              <a:r>
                <a:rPr lang="en-US" sz="2800" dirty="0" err="1">
                  <a:latin typeface="Monaco" charset="0"/>
                  <a:ea typeface="Monaco" charset="0"/>
                  <a:cs typeface="Monaco" charset="0"/>
                </a:rPr>
                <a:t>uri</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redcap_uri</a:t>
              </a:r>
              <a:endParaRPr lang="en-US" sz="2800" dirty="0">
                <a:latin typeface="Monaco" charset="0"/>
                <a:ea typeface="Monaco" charset="0"/>
                <a:cs typeface="Monaco" charset="0"/>
              </a:endParaRPr>
            </a:p>
          </p:txBody>
        </p:sp>
      </p:grpSp>
      <p:sp>
        <p:nvSpPr>
          <p:cNvPr id="10" name="Rounded Rectangular Callout 9">
            <a:extLst>
              <a:ext uri="{FF2B5EF4-FFF2-40B4-BE49-F238E27FC236}">
                <a16:creationId xmlns:a16="http://schemas.microsoft.com/office/drawing/2014/main" id="{76EF9333-FCA6-BDFE-21D7-24542662DD5C}"/>
              </a:ext>
            </a:extLst>
          </p:cNvPr>
          <p:cNvSpPr/>
          <p:nvPr/>
        </p:nvSpPr>
        <p:spPr>
          <a:xfrm>
            <a:off x="3075214" y="1400486"/>
            <a:ext cx="6041571" cy="1246648"/>
          </a:xfrm>
          <a:prstGeom prst="wedgeRoundRectCallout">
            <a:avLst>
              <a:gd name="adj1" fmla="val 5428"/>
              <a:gd name="adj2" fmla="val 91883"/>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755540-277F-755A-25B3-3A97453BD35A}"/>
              </a:ext>
            </a:extLst>
          </p:cNvPr>
          <p:cNvSpPr txBox="1"/>
          <p:nvPr/>
        </p:nvSpPr>
        <p:spPr>
          <a:xfrm>
            <a:off x="3075214" y="12442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dollar operator</a:t>
            </a:r>
          </a:p>
          <a:p>
            <a:pPr algn="ctr"/>
            <a:r>
              <a:rPr lang="en-US" sz="2800" dirty="0">
                <a:solidFill>
                  <a:schemeClr val="bg1"/>
                </a:solidFill>
              </a:rPr>
              <a:t>extracts an element from a list</a:t>
            </a:r>
            <a:endParaRPr lang="en-US" dirty="0">
              <a:solidFill>
                <a:schemeClr val="bg1"/>
              </a:solidFill>
            </a:endParaRPr>
          </a:p>
          <a:p>
            <a:pPr algn="ctr"/>
            <a:endParaRPr lang="en-US" sz="1200" dirty="0">
              <a:solidFill>
                <a:schemeClr val="bg1"/>
              </a:solidFill>
            </a:endParaRPr>
          </a:p>
        </p:txBody>
      </p:sp>
      <p:sp>
        <p:nvSpPr>
          <p:cNvPr id="12" name="Rounded Rectangular Callout 11">
            <a:extLst>
              <a:ext uri="{FF2B5EF4-FFF2-40B4-BE49-F238E27FC236}">
                <a16:creationId xmlns:a16="http://schemas.microsoft.com/office/drawing/2014/main" id="{003B9559-2A42-470B-6EFB-7CF4A7069A6B}"/>
              </a:ext>
            </a:extLst>
          </p:cNvPr>
          <p:cNvSpPr/>
          <p:nvPr/>
        </p:nvSpPr>
        <p:spPr>
          <a:xfrm>
            <a:off x="3075214" y="4261882"/>
            <a:ext cx="6041571" cy="1821417"/>
          </a:xfrm>
          <a:prstGeom prst="wedgeRoundRectCallout">
            <a:avLst>
              <a:gd name="adj1" fmla="val -7185"/>
              <a:gd name="adj2" fmla="val -8472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683CA02-865D-39CA-0937-4F1BD6D7E9BD}"/>
              </a:ext>
            </a:extLst>
          </p:cNvPr>
          <p:cNvSpPr txBox="1"/>
          <p:nvPr/>
        </p:nvSpPr>
        <p:spPr>
          <a:xfrm>
            <a:off x="3075213" y="4105646"/>
            <a:ext cx="6041571" cy="1938992"/>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list</a:t>
            </a:r>
          </a:p>
          <a:p>
            <a:pPr algn="ctr"/>
            <a:r>
              <a:rPr lang="en-US" sz="2800" dirty="0">
                <a:solidFill>
                  <a:schemeClr val="bg1"/>
                </a:solidFill>
              </a:rPr>
              <a:t>a type of object that can contain </a:t>
            </a:r>
          </a:p>
          <a:p>
            <a:pPr algn="ctr"/>
            <a:r>
              <a:rPr lang="en-US" sz="2800" dirty="0">
                <a:solidFill>
                  <a:schemeClr val="bg1"/>
                </a:solidFill>
              </a:rPr>
              <a:t>multiple arbitrary objects</a:t>
            </a:r>
            <a:endParaRPr lang="en-US" dirty="0">
              <a:solidFill>
                <a:schemeClr val="bg1"/>
              </a:solidFill>
            </a:endParaRPr>
          </a:p>
          <a:p>
            <a:pPr algn="ctr"/>
            <a:endParaRPr lang="en-US" sz="1200" dirty="0">
              <a:solidFill>
                <a:schemeClr val="bg1"/>
              </a:solidFill>
            </a:endParaRPr>
          </a:p>
        </p:txBody>
      </p:sp>
    </p:spTree>
    <p:extLst>
      <p:ext uri="{BB962C8B-B14F-4D97-AF65-F5344CB8AC3E}">
        <p14:creationId xmlns:p14="http://schemas.microsoft.com/office/powerpoint/2010/main" val="1841914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33132" y="1830411"/>
            <a:ext cx="8773386" cy="4812436"/>
          </a:xfrm>
        </p:spPr>
        <p:txBody>
          <a:bodyPr>
            <a:normAutofit/>
          </a:bodyPr>
          <a:lstStyle/>
          <a:p>
            <a:pPr marL="0" indent="0">
              <a:buNone/>
            </a:pPr>
            <a:r>
              <a:rPr lang="en-US" sz="3200" dirty="0"/>
              <a:t>Quarto documents contain text and code. You can use Quarto to write analyses reproducibly.</a:t>
            </a:r>
          </a:p>
          <a:p>
            <a:pPr marL="0" indent="0">
              <a:buNone/>
            </a:pPr>
            <a:endParaRPr lang="en-US" sz="3200" dirty="0"/>
          </a:p>
          <a:p>
            <a:pPr marL="0" indent="0">
              <a:buNone/>
            </a:pPr>
            <a:r>
              <a:rPr lang="en-US" sz="3200" dirty="0"/>
              <a:t>Essential concepts in R include packages which extend the functionality of R by providing new functions; functions, which do stuff; assignment of names to objects; and list objects which contain other objects that can be extracted with the $ operator.</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9" name="Google Shape;245;p37">
            <a:extLst>
              <a:ext uri="{FF2B5EF4-FFF2-40B4-BE49-F238E27FC236}">
                <a16:creationId xmlns:a16="http://schemas.microsoft.com/office/drawing/2014/main" id="{EFA6CF99-F7C5-0148-9862-2D719261208A}"/>
              </a:ext>
            </a:extLst>
          </p:cNvPr>
          <p:cNvPicPr preferRelativeResize="0"/>
          <p:nvPr/>
        </p:nvPicPr>
        <p:blipFill>
          <a:blip r:embed="rId3">
            <a:alphaModFix/>
          </a:blip>
          <a:stretch>
            <a:fillRect/>
          </a:stretch>
        </p:blipFill>
        <p:spPr>
          <a:xfrm>
            <a:off x="660532" y="4140200"/>
            <a:ext cx="1499714" cy="1162082"/>
          </a:xfrm>
          <a:prstGeom prst="rect">
            <a:avLst/>
          </a:prstGeom>
          <a:noFill/>
          <a:ln>
            <a:noFill/>
          </a:ln>
        </p:spPr>
      </p:pic>
      <p:pic>
        <p:nvPicPr>
          <p:cNvPr id="2" name="Picture 1">
            <a:extLst>
              <a:ext uri="{FF2B5EF4-FFF2-40B4-BE49-F238E27FC236}">
                <a16:creationId xmlns:a16="http://schemas.microsoft.com/office/drawing/2014/main" id="{E05CAFCE-2C6D-0D4E-CD0A-0714A4D049A7}"/>
              </a:ext>
            </a:extLst>
          </p:cNvPr>
          <p:cNvPicPr>
            <a:picLocks noChangeAspect="1"/>
          </p:cNvPicPr>
          <p:nvPr/>
        </p:nvPicPr>
        <p:blipFill>
          <a:blip r:embed="rId4"/>
          <a:stretch>
            <a:fillRect/>
          </a:stretch>
        </p:blipFill>
        <p:spPr>
          <a:xfrm>
            <a:off x="689567" y="1357682"/>
            <a:ext cx="1470679" cy="1622203"/>
          </a:xfrm>
          <a:prstGeom prst="rect">
            <a:avLst/>
          </a:prstGeom>
        </p:spPr>
      </p:pic>
    </p:spTree>
    <p:extLst>
      <p:ext uri="{BB962C8B-B14F-4D97-AF65-F5344CB8AC3E}">
        <p14:creationId xmlns:p14="http://schemas.microsoft.com/office/powerpoint/2010/main" val="2941336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E4BE8D1-377B-DE61-FAE7-EFE5031311E8}"/>
              </a:ext>
            </a:extLst>
          </p:cNvPr>
          <p:cNvGrpSpPr/>
          <p:nvPr/>
        </p:nvGrpSpPr>
        <p:grpSpPr>
          <a:xfrm>
            <a:off x="4969191" y="1327386"/>
            <a:ext cx="6246631" cy="4461136"/>
            <a:chOff x="2753530" y="184935"/>
            <a:chExt cx="6246631" cy="4461136"/>
          </a:xfrm>
        </p:grpSpPr>
        <p:pic>
          <p:nvPicPr>
            <p:cNvPr id="7" name="Picture 6">
              <a:extLst>
                <a:ext uri="{FF2B5EF4-FFF2-40B4-BE49-F238E27FC236}">
                  <a16:creationId xmlns:a16="http://schemas.microsoft.com/office/drawing/2014/main" id="{E4BCBEED-4CE3-CCBD-627F-735B2FCB3CF6}"/>
                </a:ext>
              </a:extLst>
            </p:cNvPr>
            <p:cNvPicPr>
              <a:picLocks noChangeAspect="1"/>
            </p:cNvPicPr>
            <p:nvPr/>
          </p:nvPicPr>
          <p:blipFill>
            <a:blip r:embed="rId3"/>
            <a:stretch>
              <a:fillRect/>
            </a:stretch>
          </p:blipFill>
          <p:spPr>
            <a:xfrm>
              <a:off x="2753530" y="184935"/>
              <a:ext cx="6246631" cy="4461136"/>
            </a:xfrm>
            <a:prstGeom prst="rect">
              <a:avLst/>
            </a:prstGeom>
          </p:spPr>
        </p:pic>
        <p:sp>
          <p:nvSpPr>
            <p:cNvPr id="8" name="TextBox 7">
              <a:extLst>
                <a:ext uri="{FF2B5EF4-FFF2-40B4-BE49-F238E27FC236}">
                  <a16:creationId xmlns:a16="http://schemas.microsoft.com/office/drawing/2014/main" id="{335FBAC7-9639-89EF-D1AC-C0FAEACC6366}"/>
                </a:ext>
              </a:extLst>
            </p:cNvPr>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Stephan</a:t>
              </a:r>
            </a:p>
          </p:txBody>
        </p:sp>
      </p:grpSp>
      <p:pic>
        <p:nvPicPr>
          <p:cNvPr id="3" name="Picture 2">
            <a:extLst>
              <a:ext uri="{FF2B5EF4-FFF2-40B4-BE49-F238E27FC236}">
                <a16:creationId xmlns:a16="http://schemas.microsoft.com/office/drawing/2014/main" id="{48D712A7-85C5-F946-8A99-09E4E83BC474}"/>
              </a:ext>
            </a:extLst>
          </p:cNvPr>
          <p:cNvPicPr>
            <a:picLocks noChangeAspect="1"/>
          </p:cNvPicPr>
          <p:nvPr/>
        </p:nvPicPr>
        <p:blipFill>
          <a:blip r:embed="rId4"/>
          <a:stretch>
            <a:fillRect/>
          </a:stretch>
        </p:blipFill>
        <p:spPr>
          <a:xfrm>
            <a:off x="953766" y="1437054"/>
            <a:ext cx="3898900" cy="4241800"/>
          </a:xfrm>
          <a:prstGeom prst="ellipse">
            <a:avLst/>
          </a:prstGeom>
        </p:spPr>
      </p:pic>
    </p:spTree>
    <p:extLst>
      <p:ext uri="{BB962C8B-B14F-4D97-AF65-F5344CB8AC3E}">
        <p14:creationId xmlns:p14="http://schemas.microsoft.com/office/powerpoint/2010/main" val="428468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E4BE8D1-377B-DE61-FAE7-EFE5031311E8}"/>
              </a:ext>
            </a:extLst>
          </p:cNvPr>
          <p:cNvGrpSpPr/>
          <p:nvPr/>
        </p:nvGrpSpPr>
        <p:grpSpPr>
          <a:xfrm>
            <a:off x="4969191" y="1327386"/>
            <a:ext cx="6246631" cy="4461136"/>
            <a:chOff x="2753530" y="184935"/>
            <a:chExt cx="6246631" cy="4461136"/>
          </a:xfrm>
        </p:grpSpPr>
        <p:pic>
          <p:nvPicPr>
            <p:cNvPr id="7" name="Picture 6">
              <a:extLst>
                <a:ext uri="{FF2B5EF4-FFF2-40B4-BE49-F238E27FC236}">
                  <a16:creationId xmlns:a16="http://schemas.microsoft.com/office/drawing/2014/main" id="{E4BCBEED-4CE3-CCBD-627F-735B2FCB3CF6}"/>
                </a:ext>
              </a:extLst>
            </p:cNvPr>
            <p:cNvPicPr>
              <a:picLocks noChangeAspect="1"/>
            </p:cNvPicPr>
            <p:nvPr/>
          </p:nvPicPr>
          <p:blipFill>
            <a:blip r:embed="rId3"/>
            <a:stretch>
              <a:fillRect/>
            </a:stretch>
          </p:blipFill>
          <p:spPr>
            <a:xfrm>
              <a:off x="2753530" y="184935"/>
              <a:ext cx="6246631" cy="4461136"/>
            </a:xfrm>
            <a:prstGeom prst="rect">
              <a:avLst/>
            </a:prstGeom>
          </p:spPr>
        </p:pic>
        <p:sp>
          <p:nvSpPr>
            <p:cNvPr id="8" name="TextBox 7">
              <a:extLst>
                <a:ext uri="{FF2B5EF4-FFF2-40B4-BE49-F238E27FC236}">
                  <a16:creationId xmlns:a16="http://schemas.microsoft.com/office/drawing/2014/main" id="{335FBAC7-9639-89EF-D1AC-C0FAEACC6366}"/>
                </a:ext>
              </a:extLst>
            </p:cNvPr>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Will</a:t>
              </a:r>
            </a:p>
          </p:txBody>
        </p:sp>
      </p:grpSp>
      <p:pic>
        <p:nvPicPr>
          <p:cNvPr id="3" name="Picture 2" descr="A person with a beard&#10;&#10;Description automatically generated">
            <a:extLst>
              <a:ext uri="{FF2B5EF4-FFF2-40B4-BE49-F238E27FC236}">
                <a16:creationId xmlns:a16="http://schemas.microsoft.com/office/drawing/2014/main" id="{25BE8A32-D939-980E-868E-CB63E4D7C683}"/>
              </a:ext>
            </a:extLst>
          </p:cNvPr>
          <p:cNvPicPr>
            <a:picLocks noChangeAspect="1"/>
          </p:cNvPicPr>
          <p:nvPr/>
        </p:nvPicPr>
        <p:blipFill rotWithShape="1">
          <a:blip r:embed="rId4"/>
          <a:srcRect l="26815" t="19213" r="26472"/>
          <a:stretch/>
        </p:blipFill>
        <p:spPr>
          <a:xfrm>
            <a:off x="632013" y="1394846"/>
            <a:ext cx="4182034" cy="4068307"/>
          </a:xfrm>
          <a:prstGeom prst="ellipse">
            <a:avLst/>
          </a:prstGeom>
        </p:spPr>
      </p:pic>
    </p:spTree>
    <p:extLst>
      <p:ext uri="{BB962C8B-B14F-4D97-AF65-F5344CB8AC3E}">
        <p14:creationId xmlns:p14="http://schemas.microsoft.com/office/powerpoint/2010/main" val="572128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9155-FF2C-F636-AD4E-83CDEDFB83F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79765ADE-BD1D-E4CF-E0B9-E301754BEA10}"/>
              </a:ext>
            </a:extLst>
          </p:cNvPr>
          <p:cNvSpPr>
            <a:spLocks noGrp="1"/>
          </p:cNvSpPr>
          <p:nvPr>
            <p:ph idx="1"/>
          </p:nvPr>
        </p:nvSpPr>
        <p:spPr>
          <a:xfrm>
            <a:off x="1024128" y="1656272"/>
            <a:ext cx="6815507" cy="4653088"/>
          </a:xfrm>
        </p:spPr>
        <p:txBody>
          <a:bodyPr>
            <a:normAutofit lnSpcReduction="10000"/>
          </a:bodyPr>
          <a:lstStyle/>
          <a:p>
            <a:pPr algn="l">
              <a:buFont typeface="Wingdings" pitchFamily="2" charset="2"/>
              <a:buChar char="Ø"/>
            </a:pPr>
            <a:r>
              <a:rPr lang="en-US" sz="2800" dirty="0"/>
              <a:t> </a:t>
            </a:r>
            <a:r>
              <a:rPr lang="en-US" sz="2800" dirty="0">
                <a:effectLst/>
              </a:rPr>
              <a:t>You are somewhat familiar with </a:t>
            </a:r>
            <a:r>
              <a:rPr lang="en-US" sz="2800" dirty="0" err="1">
                <a:effectLst/>
              </a:rPr>
              <a:t>REDCap</a:t>
            </a:r>
            <a:r>
              <a:rPr lang="en-US" sz="2800" dirty="0">
                <a:effectLst/>
              </a:rPr>
              <a:t> </a:t>
            </a:r>
          </a:p>
          <a:p>
            <a:pPr marL="128016" lvl="1" indent="0">
              <a:buNone/>
            </a:pPr>
            <a:endParaRPr lang="en-US" sz="2400" i="1" dirty="0">
              <a:effectLst/>
            </a:endParaRPr>
          </a:p>
          <a:p>
            <a:pPr algn="l">
              <a:buFont typeface="Wingdings" pitchFamily="2" charset="2"/>
              <a:buChar char="Ø"/>
            </a:pPr>
            <a:r>
              <a:rPr lang="en-US" sz="2800" dirty="0">
                <a:effectLst/>
              </a:rPr>
              <a:t> You have basic knowledge of R </a:t>
            </a:r>
          </a:p>
          <a:p>
            <a:pPr algn="l">
              <a:buFont typeface="Wingdings" pitchFamily="2" charset="2"/>
              <a:buChar char="Ø"/>
            </a:pPr>
            <a:endParaRPr lang="en-US" sz="2800" dirty="0">
              <a:effectLst/>
            </a:endParaRPr>
          </a:p>
          <a:p>
            <a:pPr algn="l">
              <a:buFont typeface="Wingdings" pitchFamily="2" charset="2"/>
              <a:buChar char="Ø"/>
            </a:pPr>
            <a:r>
              <a:rPr lang="en-US" sz="2800" dirty="0">
                <a:effectLst/>
              </a:rPr>
              <a:t> You're interested in learning how to integrate </a:t>
            </a:r>
            <a:r>
              <a:rPr lang="en-US" sz="2800" dirty="0" err="1">
                <a:effectLst/>
              </a:rPr>
              <a:t>REDCap</a:t>
            </a:r>
            <a:r>
              <a:rPr lang="en-US" sz="2800" dirty="0">
                <a:effectLst/>
              </a:rPr>
              <a:t> and R so you can use these skills for your own work</a:t>
            </a:r>
          </a:p>
          <a:p>
            <a:pPr algn="l">
              <a:buFont typeface="Wingdings" pitchFamily="2" charset="2"/>
              <a:buChar char="Ø"/>
            </a:pPr>
            <a:endParaRPr lang="en-US" sz="2800" dirty="0">
              <a:effectLst/>
            </a:endParaRPr>
          </a:p>
          <a:p>
            <a:pPr algn="l">
              <a:buFont typeface="Wingdings" pitchFamily="2" charset="2"/>
              <a:buChar char="Ø"/>
            </a:pPr>
            <a:r>
              <a:rPr lang="en-US" sz="2800" dirty="0">
                <a:effectLst/>
              </a:rPr>
              <a:t> You'd like to meet others who are also interested in this</a:t>
            </a:r>
          </a:p>
          <a:p>
            <a:pPr marL="0" indent="0">
              <a:buNone/>
            </a:pPr>
            <a:endParaRPr lang="en-US" sz="2800" dirty="0"/>
          </a:p>
        </p:txBody>
      </p:sp>
      <p:pic>
        <p:nvPicPr>
          <p:cNvPr id="4" name="Picture 3">
            <a:extLst>
              <a:ext uri="{FF2B5EF4-FFF2-40B4-BE49-F238E27FC236}">
                <a16:creationId xmlns:a16="http://schemas.microsoft.com/office/drawing/2014/main" id="{FA5432B2-CD55-1654-451D-06C762E532A8}"/>
              </a:ext>
            </a:extLst>
          </p:cNvPr>
          <p:cNvPicPr>
            <a:picLocks noChangeAspect="1"/>
          </p:cNvPicPr>
          <p:nvPr/>
        </p:nvPicPr>
        <p:blipFill>
          <a:blip r:embed="rId3"/>
          <a:stretch>
            <a:fillRect/>
          </a:stretch>
        </p:blipFill>
        <p:spPr>
          <a:xfrm>
            <a:off x="7839635" y="1424454"/>
            <a:ext cx="4075770" cy="4009091"/>
          </a:xfrm>
          <a:prstGeom prst="rect">
            <a:avLst/>
          </a:prstGeom>
        </p:spPr>
      </p:pic>
    </p:spTree>
    <p:extLst>
      <p:ext uri="{BB962C8B-B14F-4D97-AF65-F5344CB8AC3E}">
        <p14:creationId xmlns:p14="http://schemas.microsoft.com/office/powerpoint/2010/main" val="3781398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Onto Posit Cloud</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AFBF79-D943-2AA6-2B97-39694C34C811}"/>
              </a:ext>
            </a:extLst>
          </p:cNvPr>
          <p:cNvSpPr>
            <a:spLocks noGrp="1"/>
          </p:cNvSpPr>
          <p:nvPr>
            <p:ph idx="1"/>
          </p:nvPr>
        </p:nvSpPr>
        <p:spPr>
          <a:xfrm>
            <a:off x="0" y="3173506"/>
            <a:ext cx="12192000" cy="3135854"/>
          </a:xfrm>
        </p:spPr>
        <p:txBody>
          <a:bodyPr>
            <a:normAutofit/>
          </a:bodyPr>
          <a:lstStyle/>
          <a:p>
            <a:pPr algn="ctr"/>
            <a:r>
              <a:rPr lang="en-US" sz="4000" b="1" dirty="0">
                <a:solidFill>
                  <a:srgbClr val="0070C0"/>
                </a:solidFill>
                <a:latin typeface="Monaco" pitchFamily="2" charset="77"/>
              </a:rPr>
              <a:t>https://</a:t>
            </a:r>
            <a:r>
              <a:rPr lang="en-US" sz="4000" b="1" dirty="0" err="1">
                <a:solidFill>
                  <a:srgbClr val="0070C0"/>
                </a:solidFill>
                <a:latin typeface="Monaco" pitchFamily="2" charset="77"/>
              </a:rPr>
              <a:t>posit.cloud</a:t>
            </a:r>
            <a:r>
              <a:rPr lang="en-US" sz="4000" b="1" dirty="0">
                <a:solidFill>
                  <a:srgbClr val="0070C0"/>
                </a:solidFill>
                <a:latin typeface="Monaco" pitchFamily="2" charset="77"/>
              </a:rPr>
              <a:t>/content/6465016</a:t>
            </a:r>
          </a:p>
        </p:txBody>
      </p:sp>
    </p:spTree>
    <p:extLst>
      <p:ext uri="{BB962C8B-B14F-4D97-AF65-F5344CB8AC3E}">
        <p14:creationId xmlns:p14="http://schemas.microsoft.com/office/powerpoint/2010/main" val="3582101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4502CF6-CFAA-3C3F-22FB-FD058140206D}"/>
              </a:ext>
            </a:extLst>
          </p:cNvPr>
          <p:cNvPicPr>
            <a:picLocks noGrp="1" noChangeAspect="1"/>
          </p:cNvPicPr>
          <p:nvPr>
            <p:ph idx="1"/>
          </p:nvPr>
        </p:nvPicPr>
        <p:blipFill>
          <a:blip r:embed="rId3"/>
          <a:stretch>
            <a:fillRect/>
          </a:stretch>
        </p:blipFill>
        <p:spPr>
          <a:xfrm>
            <a:off x="2205318" y="154277"/>
            <a:ext cx="8243047" cy="6893951"/>
          </a:xfrm>
          <a:prstGeom prst="rect">
            <a:avLst/>
          </a:prstGeom>
        </p:spPr>
      </p:pic>
      <p:sp>
        <p:nvSpPr>
          <p:cNvPr id="7" name="Right Arrow 6">
            <a:extLst>
              <a:ext uri="{FF2B5EF4-FFF2-40B4-BE49-F238E27FC236}">
                <a16:creationId xmlns:a16="http://schemas.microsoft.com/office/drawing/2014/main" id="{5318257C-BD39-1716-9505-937F2C5EE679}"/>
              </a:ext>
            </a:extLst>
          </p:cNvPr>
          <p:cNvSpPr/>
          <p:nvPr/>
        </p:nvSpPr>
        <p:spPr>
          <a:xfrm rot="19252579">
            <a:off x="1806402" y="1935533"/>
            <a:ext cx="2241409" cy="3361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911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fontScale="92500" lnSpcReduction="20000"/>
          </a:bodyPr>
          <a:lstStyle/>
          <a:p>
            <a:pPr marL="0" indent="0">
              <a:buNone/>
            </a:pPr>
            <a:r>
              <a:rPr lang="en-US" sz="4100" dirty="0"/>
              <a:t>In the </a:t>
            </a:r>
            <a:r>
              <a:rPr lang="en-US" sz="4100" i="1" dirty="0"/>
              <a:t>Files</a:t>
            </a:r>
            <a:r>
              <a:rPr lang="en-US" sz="4100" dirty="0"/>
              <a:t> pane on the bottom right, find the </a:t>
            </a:r>
            <a:r>
              <a:rPr lang="en-US" sz="3600" dirty="0">
                <a:solidFill>
                  <a:srgbClr val="0070C0"/>
                </a:solidFill>
                <a:latin typeface="Monaco" pitchFamily="2" charset="77"/>
              </a:rPr>
              <a:t>exercises</a:t>
            </a:r>
            <a:r>
              <a:rPr lang="en-US" sz="4100" dirty="0"/>
              <a:t> folder. Click on it. </a:t>
            </a:r>
          </a:p>
          <a:p>
            <a:pPr marL="0" indent="0">
              <a:buNone/>
            </a:pPr>
            <a:r>
              <a:rPr lang="en-US" sz="4100" dirty="0"/>
              <a:t>Then click on the file named </a:t>
            </a:r>
            <a:r>
              <a:rPr lang="en-US" sz="3600" dirty="0">
                <a:solidFill>
                  <a:srgbClr val="0070C0"/>
                </a:solidFill>
                <a:latin typeface="Monaco" pitchFamily="2" charset="77"/>
              </a:rPr>
              <a:t>00_welcome.qmd</a:t>
            </a:r>
            <a:r>
              <a:rPr lang="en-US" sz="4100" dirty="0"/>
              <a:t>.</a:t>
            </a:r>
          </a:p>
          <a:p>
            <a:pPr marL="0" indent="0">
              <a:buNone/>
            </a:pPr>
            <a:r>
              <a:rPr lang="en-US" sz="4100" dirty="0"/>
              <a:t>A new pane will pop up on the top left with the contents of that file. Read what it says and follow the instructions to complete the exercise.</a:t>
            </a:r>
          </a:p>
          <a:p>
            <a:pPr marL="0" indent="0">
              <a:buNone/>
            </a:pPr>
            <a:endParaRPr lang="en-US" sz="4100" dirty="0"/>
          </a:p>
        </p:txBody>
      </p:sp>
    </p:spTree>
    <p:extLst>
      <p:ext uri="{BB962C8B-B14F-4D97-AF65-F5344CB8AC3E}">
        <p14:creationId xmlns:p14="http://schemas.microsoft.com/office/powerpoint/2010/main" val="2927230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7FB6-91E6-C334-2BE9-AB11CB8E807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749F8E4-90DB-9594-1DBD-D37D1F6DCCD2}"/>
              </a:ext>
            </a:extLst>
          </p:cNvPr>
          <p:cNvPicPr>
            <a:picLocks noChangeAspect="1"/>
          </p:cNvPicPr>
          <p:nvPr/>
        </p:nvPicPr>
        <p:blipFill>
          <a:blip r:embed="rId3"/>
          <a:stretch>
            <a:fillRect/>
          </a:stretch>
        </p:blipFill>
        <p:spPr>
          <a:xfrm>
            <a:off x="1447800" y="46297"/>
            <a:ext cx="9296400" cy="6765405"/>
          </a:xfrm>
          <a:prstGeom prst="rect">
            <a:avLst/>
          </a:prstGeom>
        </p:spPr>
      </p:pic>
      <p:sp>
        <p:nvSpPr>
          <p:cNvPr id="4" name="Rectangle 3">
            <a:extLst>
              <a:ext uri="{FF2B5EF4-FFF2-40B4-BE49-F238E27FC236}">
                <a16:creationId xmlns:a16="http://schemas.microsoft.com/office/drawing/2014/main" id="{39FC4012-4DA4-14DC-B42E-C03C6CF46CBC}"/>
              </a:ext>
            </a:extLst>
          </p:cNvPr>
          <p:cNvSpPr/>
          <p:nvPr/>
        </p:nvSpPr>
        <p:spPr>
          <a:xfrm>
            <a:off x="6347012" y="1721223"/>
            <a:ext cx="147917" cy="46424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16407FA-1430-4E27-4374-BB6B9C010DDC}"/>
              </a:ext>
            </a:extLst>
          </p:cNvPr>
          <p:cNvSpPr/>
          <p:nvPr/>
        </p:nvSpPr>
        <p:spPr>
          <a:xfrm rot="5400000">
            <a:off x="8321001" y="1455008"/>
            <a:ext cx="147917" cy="39479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C40341-6A61-3D6E-6F8F-DCDC568D9BD2}"/>
              </a:ext>
            </a:extLst>
          </p:cNvPr>
          <p:cNvSpPr/>
          <p:nvPr/>
        </p:nvSpPr>
        <p:spPr>
          <a:xfrm rot="5400000">
            <a:off x="4016786" y="2279874"/>
            <a:ext cx="147917" cy="45125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9AFB9B0-BDB6-EBC5-D022-72E66677B1BE}"/>
              </a:ext>
            </a:extLst>
          </p:cNvPr>
          <p:cNvSpPr txBox="1"/>
          <p:nvPr/>
        </p:nvSpPr>
        <p:spPr>
          <a:xfrm>
            <a:off x="3096552" y="2701031"/>
            <a:ext cx="2191626" cy="1107996"/>
          </a:xfrm>
          <a:prstGeom prst="rect">
            <a:avLst/>
          </a:prstGeom>
          <a:noFill/>
        </p:spPr>
        <p:txBody>
          <a:bodyPr wrap="none" rtlCol="0">
            <a:spAutoFit/>
          </a:bodyPr>
          <a:lstStyle/>
          <a:p>
            <a:r>
              <a:rPr lang="en-US" sz="6600" dirty="0">
                <a:solidFill>
                  <a:srgbClr val="0070C0"/>
                </a:solidFill>
              </a:rPr>
              <a:t>Editor</a:t>
            </a:r>
          </a:p>
        </p:txBody>
      </p:sp>
      <p:sp>
        <p:nvSpPr>
          <p:cNvPr id="8" name="TextBox 7">
            <a:extLst>
              <a:ext uri="{FF2B5EF4-FFF2-40B4-BE49-F238E27FC236}">
                <a16:creationId xmlns:a16="http://schemas.microsoft.com/office/drawing/2014/main" id="{C98CD664-F45E-E319-9F94-5540E2332EE9}"/>
              </a:ext>
            </a:extLst>
          </p:cNvPr>
          <p:cNvSpPr txBox="1"/>
          <p:nvPr/>
        </p:nvSpPr>
        <p:spPr>
          <a:xfrm>
            <a:off x="2688757" y="4825106"/>
            <a:ext cx="2803973" cy="1107996"/>
          </a:xfrm>
          <a:prstGeom prst="rect">
            <a:avLst/>
          </a:prstGeom>
          <a:noFill/>
        </p:spPr>
        <p:txBody>
          <a:bodyPr wrap="none" rtlCol="0">
            <a:spAutoFit/>
          </a:bodyPr>
          <a:lstStyle/>
          <a:p>
            <a:r>
              <a:rPr lang="en-US" sz="6600" dirty="0">
                <a:solidFill>
                  <a:srgbClr val="0070C0"/>
                </a:solidFill>
              </a:rPr>
              <a:t>Console</a:t>
            </a:r>
          </a:p>
        </p:txBody>
      </p:sp>
      <p:sp>
        <p:nvSpPr>
          <p:cNvPr id="9" name="TextBox 8">
            <a:extLst>
              <a:ext uri="{FF2B5EF4-FFF2-40B4-BE49-F238E27FC236}">
                <a16:creationId xmlns:a16="http://schemas.microsoft.com/office/drawing/2014/main" id="{091C93E7-BC91-A91F-73C5-5D36479A1AC7}"/>
              </a:ext>
            </a:extLst>
          </p:cNvPr>
          <p:cNvSpPr txBox="1"/>
          <p:nvPr/>
        </p:nvSpPr>
        <p:spPr>
          <a:xfrm>
            <a:off x="6689716" y="2152684"/>
            <a:ext cx="3410485" cy="923330"/>
          </a:xfrm>
          <a:prstGeom prst="rect">
            <a:avLst/>
          </a:prstGeom>
          <a:noFill/>
        </p:spPr>
        <p:txBody>
          <a:bodyPr wrap="none" rtlCol="0">
            <a:spAutoFit/>
          </a:bodyPr>
          <a:lstStyle/>
          <a:p>
            <a:r>
              <a:rPr lang="en-US" sz="5400" dirty="0">
                <a:solidFill>
                  <a:srgbClr val="0070C0"/>
                </a:solidFill>
              </a:rPr>
              <a:t>Environment</a:t>
            </a:r>
          </a:p>
        </p:txBody>
      </p:sp>
      <p:sp>
        <p:nvSpPr>
          <p:cNvPr id="10" name="TextBox 9">
            <a:extLst>
              <a:ext uri="{FF2B5EF4-FFF2-40B4-BE49-F238E27FC236}">
                <a16:creationId xmlns:a16="http://schemas.microsoft.com/office/drawing/2014/main" id="{61649348-7DCC-8EF0-8732-29637A52CFCE}"/>
              </a:ext>
            </a:extLst>
          </p:cNvPr>
          <p:cNvSpPr txBox="1"/>
          <p:nvPr/>
        </p:nvSpPr>
        <p:spPr>
          <a:xfrm>
            <a:off x="6689716" y="4295555"/>
            <a:ext cx="3464410" cy="1723549"/>
          </a:xfrm>
          <a:prstGeom prst="rect">
            <a:avLst/>
          </a:prstGeom>
          <a:noFill/>
        </p:spPr>
        <p:txBody>
          <a:bodyPr wrap="none" rtlCol="0">
            <a:spAutoFit/>
          </a:bodyPr>
          <a:lstStyle/>
          <a:p>
            <a:pPr algn="ctr"/>
            <a:r>
              <a:rPr lang="en-US" sz="6600" dirty="0">
                <a:solidFill>
                  <a:srgbClr val="0070C0"/>
                </a:solidFill>
              </a:rPr>
              <a:t>Files</a:t>
            </a:r>
            <a:r>
              <a:rPr lang="en-US" sz="5400" dirty="0">
                <a:solidFill>
                  <a:srgbClr val="0070C0"/>
                </a:solidFill>
              </a:rPr>
              <a:t> </a:t>
            </a:r>
          </a:p>
          <a:p>
            <a:pPr algn="ctr"/>
            <a:r>
              <a:rPr lang="en-US" sz="4000" dirty="0">
                <a:solidFill>
                  <a:srgbClr val="0070C0"/>
                </a:solidFill>
              </a:rPr>
              <a:t>(and other stuff)</a:t>
            </a:r>
          </a:p>
        </p:txBody>
      </p:sp>
    </p:spTree>
    <p:extLst>
      <p:ext uri="{BB962C8B-B14F-4D97-AF65-F5344CB8AC3E}">
        <p14:creationId xmlns:p14="http://schemas.microsoft.com/office/powerpoint/2010/main" val="41332024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10876</TotalTime>
  <Words>1599</Words>
  <Application>Microsoft Macintosh PowerPoint</Application>
  <PresentationFormat>Widescreen</PresentationFormat>
  <Paragraphs>171</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Calibri</vt:lpstr>
      <vt:lpstr>Marker Felt Thin</vt:lpstr>
      <vt:lpstr>Monaco</vt:lpstr>
      <vt:lpstr>Tw Cen MT</vt:lpstr>
      <vt:lpstr>Tw Cen MT Condensed</vt:lpstr>
      <vt:lpstr>Wingdings</vt:lpstr>
      <vt:lpstr>Wingdings 3</vt:lpstr>
      <vt:lpstr>Integral</vt:lpstr>
      <vt:lpstr>Welcome!</vt:lpstr>
      <vt:lpstr>PowerPoint Presentation</vt:lpstr>
      <vt:lpstr>PowerPoint Presentation</vt:lpstr>
      <vt:lpstr>Assumptions</vt:lpstr>
      <vt:lpstr>Getting Onto Posit Cloud</vt:lpstr>
      <vt:lpstr>PowerPoint Presentation</vt:lpstr>
      <vt:lpstr>PowerPoint Presentation</vt:lpstr>
      <vt:lpstr>Your Turn</vt:lpstr>
      <vt:lpstr>PowerPoint Presentation</vt:lpstr>
      <vt:lpstr>PowerPoint Presentation</vt:lpstr>
      <vt:lpstr>PowerPoint Presentation</vt:lpstr>
      <vt:lpstr>5 Minute Intro to 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591</cp:revision>
  <cp:lastPrinted>2019-02-19T22:36:37Z</cp:lastPrinted>
  <dcterms:created xsi:type="dcterms:W3CDTF">2018-02-01T22:00:01Z</dcterms:created>
  <dcterms:modified xsi:type="dcterms:W3CDTF">2023-09-11T20:16:29Z</dcterms:modified>
</cp:coreProperties>
</file>